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Dikdörtgen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18.10.2012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DOSYA SİSTEMİ ve DİSK KÜMELEME (RAID)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Ümit ATİLA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936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Temel Disklerde Mantıksal Sürücüyü ya da Birimi Biçimlendirmek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6480720" cy="4897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16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Temel Disklerde Mantıksal Sürücüyü ya da Birimi Biçimlendirmek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Mantıksal sürücü, birincil bölüme ya da birim için açıklama yazmak </a:t>
            </a:r>
            <a:r>
              <a:rPr lang="tr-TR" dirty="0" smtClean="0"/>
              <a:t>için Volume </a:t>
            </a:r>
            <a:r>
              <a:rPr lang="tr-TR" dirty="0" err="1"/>
              <a:t>Label</a:t>
            </a:r>
            <a:r>
              <a:rPr lang="tr-TR" dirty="0"/>
              <a:t> kutusuna bir değer </a:t>
            </a:r>
            <a:r>
              <a:rPr lang="tr-TR" dirty="0" smtClean="0"/>
              <a:t>yazınız.</a:t>
            </a:r>
          </a:p>
          <a:p>
            <a:r>
              <a:rPr lang="tr-TR" dirty="0"/>
              <a:t>FAT,FAT32 veya NTFS dosya türlerinden </a:t>
            </a:r>
            <a:r>
              <a:rPr lang="tr-TR" dirty="0" err="1"/>
              <a:t>brini</a:t>
            </a:r>
            <a:r>
              <a:rPr lang="tr-TR" dirty="0"/>
              <a:t> </a:t>
            </a:r>
            <a:r>
              <a:rPr lang="tr-TR" dirty="0" err="1"/>
              <a:t>seçiniz.Windows</a:t>
            </a:r>
            <a:r>
              <a:rPr lang="tr-TR" dirty="0"/>
              <a:t> </a:t>
            </a:r>
            <a:r>
              <a:rPr lang="tr-TR" dirty="0" smtClean="0"/>
              <a:t>Server 2003’te </a:t>
            </a:r>
            <a:r>
              <a:rPr lang="tr-TR" dirty="0"/>
              <a:t>NTFS dosya sisteminde gelişmiş dosya erişim izinleri, sıkıştırma</a:t>
            </a:r>
            <a:r>
              <a:rPr lang="tr-TR" dirty="0" smtClean="0"/>
              <a:t>, şifreleme</a:t>
            </a:r>
            <a:r>
              <a:rPr lang="tr-TR" dirty="0"/>
              <a:t>, disk kotaları, gölge kopyalar, uzak depolama ve seyrek dosyalar </a:t>
            </a:r>
            <a:r>
              <a:rPr lang="tr-TR" dirty="0" smtClean="0"/>
              <a:t>gibi gelişmiş </a:t>
            </a:r>
            <a:r>
              <a:rPr lang="tr-TR" dirty="0"/>
              <a:t>desteklenir.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534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Temel Disklerde Mantıksal Sürücüyü ya da Birimi Biçimlendirmek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6591016" cy="499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279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Temel Disklerde Mantıksal Sürücüyü ya da Birimi Biçimlendirmek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Disk alanının temel birimini belirlemek için </a:t>
            </a:r>
            <a:r>
              <a:rPr lang="tr-TR" dirty="0" err="1"/>
              <a:t>Allocation</a:t>
            </a:r>
            <a:r>
              <a:rPr lang="tr-TR" dirty="0"/>
              <a:t> </a:t>
            </a:r>
            <a:r>
              <a:rPr lang="tr-TR" dirty="0" err="1"/>
              <a:t>Unit</a:t>
            </a:r>
            <a:r>
              <a:rPr lang="tr-TR" dirty="0"/>
              <a:t> Size </a:t>
            </a:r>
            <a:r>
              <a:rPr lang="tr-TR" dirty="0" smtClean="0"/>
              <a:t>alanını kullanınız</a:t>
            </a:r>
            <a:r>
              <a:rPr lang="tr-TR" dirty="0"/>
              <a:t>. Genelde en uygun boyut varsayılan değer olarak atanmıştır</a:t>
            </a:r>
            <a:r>
              <a:rPr lang="tr-TR" dirty="0" smtClean="0"/>
              <a:t>.</a:t>
            </a:r>
          </a:p>
          <a:p>
            <a:r>
              <a:rPr lang="tr-TR" dirty="0" err="1"/>
              <a:t>Perform</a:t>
            </a:r>
            <a:r>
              <a:rPr lang="tr-TR" dirty="0"/>
              <a:t> A </a:t>
            </a:r>
            <a:r>
              <a:rPr lang="tr-TR" dirty="0" err="1"/>
              <a:t>Quick</a:t>
            </a:r>
            <a:r>
              <a:rPr lang="tr-TR" dirty="0"/>
              <a:t> Format seçeneği ile bölümü hata denetimi </a:t>
            </a:r>
            <a:r>
              <a:rPr lang="tr-TR" dirty="0" smtClean="0"/>
              <a:t>yapmadan geçebilirsiniz.</a:t>
            </a:r>
          </a:p>
          <a:p>
            <a:r>
              <a:rPr lang="tr-TR" dirty="0" err="1"/>
              <a:t>Enable</a:t>
            </a:r>
            <a:r>
              <a:rPr lang="tr-TR" dirty="0"/>
              <a:t> File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Folder</a:t>
            </a:r>
            <a:r>
              <a:rPr lang="tr-TR" dirty="0"/>
              <a:t> </a:t>
            </a:r>
            <a:r>
              <a:rPr lang="tr-TR" dirty="0" err="1"/>
              <a:t>Compression</a:t>
            </a:r>
            <a:r>
              <a:rPr lang="tr-TR" dirty="0"/>
              <a:t> seçeneği ile dosya ve klasörlerin </a:t>
            </a:r>
            <a:r>
              <a:rPr lang="tr-TR" dirty="0" smtClean="0"/>
              <a:t>otomatik olarak </a:t>
            </a:r>
            <a:r>
              <a:rPr lang="tr-TR" dirty="0"/>
              <a:t>sıkıştırılması sağlanır. Dosya sisteminiz NTFS ise sıkıştırma </a:t>
            </a:r>
            <a:r>
              <a:rPr lang="tr-TR" dirty="0" smtClean="0"/>
              <a:t>özelliğini kullanabilirsiniz</a:t>
            </a:r>
          </a:p>
        </p:txBody>
      </p:sp>
    </p:spTree>
    <p:extLst>
      <p:ext uri="{BB962C8B-B14F-4D97-AF65-F5344CB8AC3E}">
        <p14:creationId xmlns:p14="http://schemas.microsoft.com/office/powerpoint/2010/main" val="236021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Sürücü Harflerini Yapılandırmak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Sürücü harflerini bağlantı noktalarını atamasını, değiştirmesini, </a:t>
            </a:r>
            <a:r>
              <a:rPr lang="tr-TR" dirty="0" smtClean="0"/>
              <a:t>kaldırmasını bilgisayarı </a:t>
            </a:r>
            <a:r>
              <a:rPr lang="tr-TR" dirty="0"/>
              <a:t>yeniden başlatmanıza gerek </a:t>
            </a:r>
            <a:r>
              <a:rPr lang="tr-TR" dirty="0" smtClean="0"/>
              <a:t> kalmadan yapabilirsiniz</a:t>
            </a:r>
          </a:p>
          <a:p>
            <a:r>
              <a:rPr lang="tr-TR" dirty="0"/>
              <a:t>Sistem biriminin </a:t>
            </a:r>
            <a:r>
              <a:rPr lang="tr-TR" dirty="0" smtClean="0"/>
              <a:t>önyükleme biriminin </a:t>
            </a:r>
            <a:r>
              <a:rPr lang="tr-TR" dirty="0"/>
              <a:t>ya da disk belleği dosyası içeren bir birimin sürücü harfini değiştiremez ya </a:t>
            </a:r>
            <a:r>
              <a:rPr lang="tr-TR" dirty="0" smtClean="0"/>
              <a:t>da kaldıramazsınız</a:t>
            </a:r>
            <a:r>
              <a:rPr lang="tr-TR" dirty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7610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Sürücü Harflerini Yapılandırmak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5581"/>
            <a:ext cx="6552728" cy="4966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12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Sürücü Harflerini Yapılandırmak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Disk </a:t>
            </a:r>
            <a:r>
              <a:rPr lang="tr-TR" dirty="0" err="1"/>
              <a:t>Management’ta</a:t>
            </a:r>
            <a:r>
              <a:rPr lang="tr-TR" dirty="0"/>
              <a:t> birincil bölümü, mantıksal sürücüyü ya da birimi sağ </a:t>
            </a:r>
            <a:r>
              <a:rPr lang="tr-TR" dirty="0" smtClean="0"/>
              <a:t>tıklayarak sürücü </a:t>
            </a:r>
            <a:r>
              <a:rPr lang="tr-TR" dirty="0"/>
              <a:t>harfi değiştirebilir, ekleyebilir veya </a:t>
            </a:r>
            <a:r>
              <a:rPr lang="tr-TR" dirty="0" smtClean="0"/>
              <a:t>kaldırabilirsiniz.</a:t>
            </a:r>
          </a:p>
          <a:p>
            <a:r>
              <a:rPr lang="tr-TR" dirty="0"/>
              <a:t>Bunun için </a:t>
            </a:r>
            <a:r>
              <a:rPr lang="tr-TR" dirty="0" err="1"/>
              <a:t>Change</a:t>
            </a:r>
            <a:r>
              <a:rPr lang="tr-TR" dirty="0"/>
              <a:t> Drive </a:t>
            </a:r>
            <a:r>
              <a:rPr lang="tr-TR" dirty="0" err="1" smtClean="0"/>
              <a:t>Letter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Paths</a:t>
            </a:r>
            <a:r>
              <a:rPr lang="tr-TR" dirty="0"/>
              <a:t> seçeneğini seçiniz.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9563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Sürücü Harflerini Yapılandırmak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28787"/>
            <a:ext cx="6624736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55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Sürücü Harflerini Yapılandırmak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Birincil bölüm, mantıksal sürücü harfi bulunmayan sürücüye harf </a:t>
            </a:r>
            <a:r>
              <a:rPr lang="tr-TR" dirty="0" smtClean="0"/>
              <a:t>eklemek istersek </a:t>
            </a:r>
            <a:r>
              <a:rPr lang="tr-TR" dirty="0" err="1"/>
              <a:t>Add’i</a:t>
            </a:r>
            <a:r>
              <a:rPr lang="tr-TR" dirty="0"/>
              <a:t> tıklayıp ekleyebilirsiniz</a:t>
            </a:r>
            <a:r>
              <a:rPr lang="tr-TR" dirty="0" smtClean="0"/>
              <a:t>.</a:t>
            </a:r>
          </a:p>
          <a:p>
            <a:r>
              <a:rPr lang="tr-TR" dirty="0"/>
              <a:t>Kullanmak istediğiniz sürücü harfi </a:t>
            </a:r>
            <a:r>
              <a:rPr lang="tr-TR" dirty="0" err="1" smtClean="0"/>
              <a:t>Add</a:t>
            </a:r>
            <a:r>
              <a:rPr lang="tr-TR" dirty="0" smtClean="0"/>
              <a:t> Drive </a:t>
            </a:r>
            <a:r>
              <a:rPr lang="tr-TR" dirty="0" err="1"/>
              <a:t>Letter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Path</a:t>
            </a:r>
            <a:r>
              <a:rPr lang="tr-TR" dirty="0"/>
              <a:t> penceresinde listelenir buradan istenilen harfi seçerek </a:t>
            </a:r>
            <a:r>
              <a:rPr lang="tr-TR" dirty="0" smtClean="0"/>
              <a:t>OK butonuna </a:t>
            </a:r>
            <a:r>
              <a:rPr lang="tr-TR" dirty="0"/>
              <a:t>tıklayınız</a:t>
            </a:r>
            <a:r>
              <a:rPr lang="tr-TR" dirty="0" smtClean="0"/>
              <a:t>.</a:t>
            </a:r>
          </a:p>
          <a:p>
            <a:r>
              <a:rPr lang="tr-TR" dirty="0" err="1"/>
              <a:t>Change</a:t>
            </a:r>
            <a:r>
              <a:rPr lang="tr-TR" dirty="0"/>
              <a:t> seçeneğini tıklayarak sürücünün harfini </a:t>
            </a:r>
            <a:r>
              <a:rPr lang="tr-TR" dirty="0" smtClean="0"/>
              <a:t>değiştirebilirsiniz.</a:t>
            </a:r>
          </a:p>
          <a:p>
            <a:r>
              <a:rPr lang="tr-TR" dirty="0" smtClean="0"/>
              <a:t>Kullanılmak istenen </a:t>
            </a:r>
            <a:r>
              <a:rPr lang="tr-TR" dirty="0"/>
              <a:t>sürücü açılan listeden seçilip Ok butonuna basınız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3857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Bir Mantıksal Sürücüyü ya da Birimi Silmek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Bir mantıksal sürücüyü ya da birimi kaldırdığımızda dosyalarla ve verilerle </a:t>
            </a:r>
            <a:r>
              <a:rPr lang="tr-TR" dirty="0" smtClean="0"/>
              <a:t>olan ilişkiler </a:t>
            </a:r>
            <a:r>
              <a:rPr lang="tr-TR" dirty="0"/>
              <a:t>ortadan </a:t>
            </a:r>
            <a:r>
              <a:rPr lang="tr-TR" dirty="0" smtClean="0"/>
              <a:t>kaldırırsınız.</a:t>
            </a:r>
          </a:p>
          <a:p>
            <a:r>
              <a:rPr lang="tr-TR" dirty="0"/>
              <a:t>Bir </a:t>
            </a:r>
            <a:r>
              <a:rPr lang="tr-TR" dirty="0" err="1"/>
              <a:t>mantısal</a:t>
            </a:r>
            <a:r>
              <a:rPr lang="tr-TR" dirty="0"/>
              <a:t> sürücüyü sistemden kaldırdığımızda sürücü</a:t>
            </a:r>
            <a:r>
              <a:rPr lang="tr-TR" dirty="0" smtClean="0"/>
              <a:t>, ilişkili </a:t>
            </a:r>
            <a:r>
              <a:rPr lang="tr-TR" dirty="0"/>
              <a:t>genişletilmiş bölümden kaldırılır ve alanı boş olarak </a:t>
            </a:r>
            <a:r>
              <a:rPr lang="tr-TR" dirty="0" smtClean="0"/>
              <a:t>işaretlenir</a:t>
            </a:r>
          </a:p>
          <a:p>
            <a:r>
              <a:rPr lang="tr-TR" dirty="0"/>
              <a:t>Bir birimi </a:t>
            </a:r>
            <a:r>
              <a:rPr lang="tr-TR" dirty="0" smtClean="0"/>
              <a:t>sistemden kaldırdığımızda </a:t>
            </a:r>
            <a:r>
              <a:rPr lang="tr-TR" dirty="0"/>
              <a:t>ise alanı , </a:t>
            </a:r>
            <a:r>
              <a:rPr lang="tr-TR" dirty="0" err="1"/>
              <a:t>Unallocated</a:t>
            </a:r>
            <a:r>
              <a:rPr lang="tr-TR" dirty="0"/>
              <a:t> olarak </a:t>
            </a:r>
            <a:r>
              <a:rPr lang="tr-TR" dirty="0" smtClean="0"/>
              <a:t>işaretlenir.</a:t>
            </a:r>
          </a:p>
          <a:p>
            <a:r>
              <a:rPr lang="tr-TR" dirty="0"/>
              <a:t>Disk </a:t>
            </a:r>
            <a:r>
              <a:rPr lang="tr-TR" dirty="0" err="1"/>
              <a:t>Management’ta</a:t>
            </a:r>
            <a:r>
              <a:rPr lang="tr-TR" dirty="0"/>
              <a:t> silmek istediğiniz mantıksal sürücüyü ya da birimi sağ </a:t>
            </a:r>
            <a:r>
              <a:rPr lang="tr-TR" dirty="0" smtClean="0"/>
              <a:t>tıklayıp </a:t>
            </a:r>
            <a:r>
              <a:rPr lang="tr-TR" dirty="0" err="1" smtClean="0"/>
              <a:t>Delete</a:t>
            </a:r>
            <a:r>
              <a:rPr lang="tr-TR" dirty="0" smtClean="0"/>
              <a:t> </a:t>
            </a:r>
            <a:r>
              <a:rPr lang="tr-TR" dirty="0" err="1"/>
              <a:t>Logical</a:t>
            </a:r>
            <a:r>
              <a:rPr lang="tr-TR" dirty="0"/>
              <a:t> Drive ya da </a:t>
            </a:r>
            <a:r>
              <a:rPr lang="tr-TR" dirty="0" err="1"/>
              <a:t>Delete</a:t>
            </a:r>
            <a:r>
              <a:rPr lang="tr-TR" dirty="0"/>
              <a:t> Volume seçeneklerinden birini seçiniz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3268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DOSYA SİSTEMİ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Disk depolamanın temel </a:t>
            </a:r>
            <a:r>
              <a:rPr lang="tr-TR" dirty="0" smtClean="0"/>
              <a:t>birimidir</a:t>
            </a:r>
          </a:p>
          <a:p>
            <a:r>
              <a:rPr lang="tr-TR" dirty="0"/>
              <a:t>Disklerin kullanılabilmesi için biçimlendirilerek</a:t>
            </a:r>
            <a:r>
              <a:rPr lang="tr-TR" dirty="0" smtClean="0"/>
              <a:t>, disk </a:t>
            </a:r>
            <a:r>
              <a:rPr lang="tr-TR" dirty="0"/>
              <a:t>üzerinde en az bir dosya sisteminin oluşturulması </a:t>
            </a:r>
            <a:r>
              <a:rPr lang="tr-TR" dirty="0" smtClean="0"/>
              <a:t>gerekmektedir.</a:t>
            </a:r>
          </a:p>
          <a:p>
            <a:r>
              <a:rPr lang="tr-TR" dirty="0"/>
              <a:t>Windows </a:t>
            </a:r>
            <a:r>
              <a:rPr lang="tr-TR" dirty="0" smtClean="0"/>
              <a:t>işletim sisteminde </a:t>
            </a:r>
            <a:r>
              <a:rPr lang="tr-TR" dirty="0"/>
              <a:t>kullanılabilen dosya sistemleri FAT32 ve </a:t>
            </a:r>
            <a:r>
              <a:rPr lang="tr-TR" dirty="0" err="1" smtClean="0"/>
              <a:t>NTFS’dir</a:t>
            </a:r>
            <a:r>
              <a:rPr lang="tr-TR" dirty="0" smtClean="0"/>
              <a:t>.</a:t>
            </a:r>
          </a:p>
          <a:p>
            <a:r>
              <a:rPr lang="tr-TR" dirty="0"/>
              <a:t>Her dosya sistemi </a:t>
            </a:r>
            <a:r>
              <a:rPr lang="tr-TR" dirty="0" smtClean="0"/>
              <a:t>türünün farklı </a:t>
            </a:r>
            <a:r>
              <a:rPr lang="tr-TR" dirty="0"/>
              <a:t>bir yapısı vardır ve her birinin de kendisine özgü faydaları ya da </a:t>
            </a:r>
            <a:r>
              <a:rPr lang="tr-TR" dirty="0" smtClean="0"/>
              <a:t>kısıtlamaları bulunmaktadır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512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Bir Mantıksal Sürücüyü ya da Birimi Silmek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5053"/>
            <a:ext cx="6768752" cy="5022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0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RAID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Disk ve veri düzeyinde, </a:t>
            </a:r>
            <a:r>
              <a:rPr lang="tr-TR" dirty="0" err="1"/>
              <a:t>kulanılabilirlik</a:t>
            </a:r>
            <a:r>
              <a:rPr lang="tr-TR" dirty="0"/>
              <a:t>, bağımsız disklerin yedek dizisi (RAID</a:t>
            </a:r>
            <a:r>
              <a:rPr lang="tr-TR" dirty="0" smtClean="0"/>
              <a:t>) teknolojileri </a:t>
            </a:r>
            <a:r>
              <a:rPr lang="tr-TR" dirty="0"/>
              <a:t>kullanılarak </a:t>
            </a:r>
            <a:r>
              <a:rPr lang="tr-TR" dirty="0" smtClean="0"/>
              <a:t>artırılır.</a:t>
            </a:r>
          </a:p>
          <a:p>
            <a:r>
              <a:rPr lang="tr-TR" dirty="0"/>
              <a:t>RAID, diskleri birleştirmenize ve hataya </a:t>
            </a:r>
            <a:r>
              <a:rPr lang="tr-TR" dirty="0" smtClean="0"/>
              <a:t>dayanıklılığı arttırmanıza </a:t>
            </a:r>
            <a:r>
              <a:rPr lang="tr-TR" dirty="0"/>
              <a:t>imkân </a:t>
            </a:r>
            <a:r>
              <a:rPr lang="tr-TR" dirty="0" smtClean="0"/>
              <a:t>sağlar.</a:t>
            </a:r>
          </a:p>
          <a:p>
            <a:r>
              <a:rPr lang="tr-TR" dirty="0"/>
              <a:t>RAID, yazılım ya da donanım olarak </a:t>
            </a:r>
            <a:r>
              <a:rPr lang="tr-TR" dirty="0" smtClean="0"/>
              <a:t>kullanılabilir.</a:t>
            </a:r>
          </a:p>
          <a:p>
            <a:r>
              <a:rPr lang="tr-TR" dirty="0"/>
              <a:t>Yazılım </a:t>
            </a:r>
            <a:r>
              <a:rPr lang="tr-TR" dirty="0" err="1"/>
              <a:t>RAID’i</a:t>
            </a:r>
            <a:r>
              <a:rPr lang="tr-TR" dirty="0"/>
              <a:t> kullandığınızda</a:t>
            </a:r>
            <a:r>
              <a:rPr lang="tr-TR" dirty="0" smtClean="0"/>
              <a:t>, işletim </a:t>
            </a:r>
            <a:r>
              <a:rPr lang="tr-TR" dirty="0"/>
              <a:t>sistemi sunucu performansının düşmesi pahasına disk kümelerini </a:t>
            </a:r>
            <a:r>
              <a:rPr lang="tr-TR" dirty="0" smtClean="0"/>
              <a:t>saklar</a:t>
            </a:r>
          </a:p>
          <a:p>
            <a:r>
              <a:rPr lang="tr-TR" dirty="0" smtClean="0"/>
              <a:t>Windows Server </a:t>
            </a:r>
            <a:r>
              <a:rPr lang="tr-TR" dirty="0"/>
              <a:t>2003’te RAID 0, RAID 1 ve RAID 5 desteklenir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0637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RAID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Yazılımlar tarafında uygulanan </a:t>
            </a:r>
            <a:r>
              <a:rPr lang="tr-TR" dirty="0" smtClean="0"/>
              <a:t>bu RAID </a:t>
            </a:r>
            <a:r>
              <a:rPr lang="tr-TR" dirty="0"/>
              <a:t>düzeylerinin her biri için işlemci gücü bellek kaynakları </a:t>
            </a:r>
            <a:r>
              <a:rPr lang="tr-TR" dirty="0" smtClean="0"/>
              <a:t>gerekir.</a:t>
            </a:r>
          </a:p>
          <a:p>
            <a:r>
              <a:rPr lang="tr-TR" dirty="0"/>
              <a:t>Donanımda </a:t>
            </a:r>
            <a:r>
              <a:rPr lang="tr-TR" dirty="0" smtClean="0"/>
              <a:t>RAID kullandığınızda </a:t>
            </a:r>
            <a:r>
              <a:rPr lang="tr-TR" dirty="0"/>
              <a:t>, disk dizilerini korumak için ayrı donanım denetleyicileri </a:t>
            </a:r>
            <a:r>
              <a:rPr lang="tr-TR" dirty="0" smtClean="0"/>
              <a:t>kullanabilirsiniz.</a:t>
            </a:r>
          </a:p>
          <a:p>
            <a:r>
              <a:rPr lang="tr-TR" dirty="0"/>
              <a:t>Bunun için ek donanım satın almanız gerekebilmesine karşın sunucunun yükü azaltılabilir </a:t>
            </a:r>
            <a:r>
              <a:rPr lang="tr-TR" dirty="0" smtClean="0"/>
              <a:t>ve performansı </a:t>
            </a:r>
            <a:r>
              <a:rPr lang="tr-TR" dirty="0"/>
              <a:t>arttırılabilir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9690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RAID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Donanım tarafından uygulanan bir RAID sisteminde, disk </a:t>
            </a:r>
            <a:r>
              <a:rPr lang="tr-TR" dirty="0" smtClean="0"/>
              <a:t>dizileri korumak </a:t>
            </a:r>
            <a:r>
              <a:rPr lang="tr-TR" dirty="0"/>
              <a:t>için işlemci gücü ve bellek </a:t>
            </a:r>
            <a:r>
              <a:rPr lang="tr-TR" dirty="0" smtClean="0"/>
              <a:t>kullanılmaz.</a:t>
            </a:r>
          </a:p>
          <a:p>
            <a:r>
              <a:rPr lang="tr-TR" dirty="0"/>
              <a:t>Bunun yerine gereken tüm </a:t>
            </a:r>
            <a:r>
              <a:rPr lang="tr-TR" dirty="0" smtClean="0"/>
              <a:t>işleme görevlerini </a:t>
            </a:r>
            <a:r>
              <a:rPr lang="tr-TR" dirty="0"/>
              <a:t>donanım RAID denetleyicisi </a:t>
            </a:r>
            <a:r>
              <a:rPr lang="tr-TR" dirty="0" smtClean="0"/>
              <a:t>gerçekleştirir.</a:t>
            </a:r>
          </a:p>
          <a:p>
            <a:r>
              <a:rPr lang="tr-TR" dirty="0"/>
              <a:t>Bazı donanım denetleyicilerinde</a:t>
            </a:r>
            <a:r>
              <a:rPr lang="tr-TR" dirty="0" smtClean="0"/>
              <a:t>, toplam </a:t>
            </a:r>
            <a:r>
              <a:rPr lang="tr-TR" dirty="0"/>
              <a:t>RAID performansını arttıran tümleşik RAID denetleyicileri vardır</a:t>
            </a:r>
            <a:r>
              <a:rPr lang="tr-TR" dirty="0" smtClean="0"/>
              <a:t>.</a:t>
            </a:r>
          </a:p>
          <a:p>
            <a:r>
              <a:rPr lang="tr-TR" dirty="0"/>
              <a:t>RAID kullanılacak disklerin </a:t>
            </a:r>
            <a:r>
              <a:rPr lang="tr-TR" b="1" dirty="0"/>
              <a:t>dinamik</a:t>
            </a:r>
            <a:r>
              <a:rPr lang="tr-TR" dirty="0"/>
              <a:t> olması </a:t>
            </a:r>
            <a:r>
              <a:rPr lang="tr-TR" dirty="0" smtClean="0"/>
              <a:t>gerekir</a:t>
            </a:r>
          </a:p>
        </p:txBody>
      </p:sp>
    </p:spTree>
    <p:extLst>
      <p:ext uri="{BB962C8B-B14F-4D97-AF65-F5344CB8AC3E}">
        <p14:creationId xmlns:p14="http://schemas.microsoft.com/office/powerpoint/2010/main" val="414585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RAID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RAID işlemini </a:t>
            </a:r>
            <a:r>
              <a:rPr lang="tr-TR" dirty="0"/>
              <a:t>yerel bilgisayarda gerçekleştirmek için, </a:t>
            </a:r>
            <a:r>
              <a:rPr lang="tr-TR" dirty="0" err="1"/>
              <a:t>Backup</a:t>
            </a:r>
            <a:r>
              <a:rPr lang="tr-TR" dirty="0"/>
              <a:t> </a:t>
            </a:r>
            <a:r>
              <a:rPr lang="tr-TR" dirty="0" err="1"/>
              <a:t>Operators</a:t>
            </a:r>
            <a:r>
              <a:rPr lang="tr-TR" dirty="0"/>
              <a:t> veya </a:t>
            </a:r>
            <a:r>
              <a:rPr lang="tr-TR" dirty="0" err="1" smtClean="0"/>
              <a:t>Administrators</a:t>
            </a:r>
            <a:r>
              <a:rPr lang="tr-TR" dirty="0" smtClean="0"/>
              <a:t> grubunun </a:t>
            </a:r>
            <a:r>
              <a:rPr lang="tr-TR" dirty="0"/>
              <a:t>üyesi olmanız veya uygun yetkiye sahip bir temsilci olmanız </a:t>
            </a:r>
            <a:r>
              <a:rPr lang="tr-TR" dirty="0" smtClean="0"/>
              <a:t>gerekir.</a:t>
            </a:r>
          </a:p>
          <a:p>
            <a:r>
              <a:rPr lang="tr-TR" dirty="0"/>
              <a:t>Bu </a:t>
            </a:r>
            <a:r>
              <a:rPr lang="tr-TR" dirty="0" smtClean="0"/>
              <a:t>yordamı uzaktan </a:t>
            </a:r>
            <a:r>
              <a:rPr lang="tr-TR" dirty="0"/>
              <a:t>gerçekleştirmek için, uzak bilgisayarda </a:t>
            </a:r>
            <a:r>
              <a:rPr lang="tr-TR" dirty="0" err="1"/>
              <a:t>Backup</a:t>
            </a:r>
            <a:r>
              <a:rPr lang="tr-TR" dirty="0"/>
              <a:t> </a:t>
            </a:r>
            <a:r>
              <a:rPr lang="tr-TR" dirty="0" err="1"/>
              <a:t>Operators</a:t>
            </a:r>
            <a:r>
              <a:rPr lang="tr-TR" dirty="0"/>
              <a:t> grubunun </a:t>
            </a:r>
            <a:r>
              <a:rPr lang="tr-TR" dirty="0" smtClean="0"/>
              <a:t>veya </a:t>
            </a:r>
            <a:r>
              <a:rPr lang="tr-TR" dirty="0" err="1" smtClean="0"/>
              <a:t>Administrators</a:t>
            </a:r>
            <a:r>
              <a:rPr lang="tr-TR" dirty="0" smtClean="0"/>
              <a:t> </a:t>
            </a:r>
            <a:r>
              <a:rPr lang="tr-TR" dirty="0"/>
              <a:t>grubunun üyesi olmalısınız</a:t>
            </a:r>
            <a:r>
              <a:rPr lang="tr-TR" dirty="0" smtClean="0"/>
              <a:t>.</a:t>
            </a:r>
          </a:p>
          <a:p>
            <a:r>
              <a:rPr lang="tr-TR" dirty="0"/>
              <a:t>Bilgisayar bir etki alanına katılmışsa, </a:t>
            </a:r>
            <a:r>
              <a:rPr lang="tr-TR" dirty="0" smtClean="0"/>
              <a:t>Domain </a:t>
            </a:r>
            <a:r>
              <a:rPr lang="tr-TR" dirty="0" err="1" smtClean="0"/>
              <a:t>Admins</a:t>
            </a:r>
            <a:r>
              <a:rPr lang="tr-TR" dirty="0" smtClean="0"/>
              <a:t> </a:t>
            </a:r>
            <a:r>
              <a:rPr lang="tr-TR" dirty="0"/>
              <a:t>grubunun üyeleri bu yordamı gerçekleştirebilir.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90521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RAID-0 </a:t>
            </a:r>
            <a:r>
              <a:rPr lang="tr-TR" sz="3600" dirty="0"/>
              <a:t>(Şeritli) Birimi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44589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Windows </a:t>
            </a:r>
            <a:r>
              <a:rPr lang="tr-TR" dirty="0" smtClean="0"/>
              <a:t>Server </a:t>
            </a:r>
            <a:r>
              <a:rPr lang="tr-TR" dirty="0"/>
              <a:t>işletim sistemlerini çalıştıran bilgisayarlarda </a:t>
            </a:r>
            <a:r>
              <a:rPr lang="tr-TR" dirty="0" smtClean="0"/>
              <a:t>RAID-0 birimleri </a:t>
            </a:r>
            <a:r>
              <a:rPr lang="tr-TR" dirty="0"/>
              <a:t>oluşturabilirsiniz</a:t>
            </a:r>
            <a:r>
              <a:rPr lang="tr-TR" dirty="0" smtClean="0"/>
              <a:t>.</a:t>
            </a:r>
          </a:p>
          <a:p>
            <a:r>
              <a:rPr lang="tr-TR" dirty="0"/>
              <a:t>RAID-0 birimi oluşturabilmeniz için en az üç (en fazla 32</a:t>
            </a:r>
            <a:r>
              <a:rPr lang="tr-TR" dirty="0" smtClean="0"/>
              <a:t>) dinamik </a:t>
            </a:r>
            <a:r>
              <a:rPr lang="tr-TR" dirty="0"/>
              <a:t>diskiniz olması gerekir</a:t>
            </a:r>
            <a:r>
              <a:rPr lang="tr-TR" dirty="0" smtClean="0"/>
              <a:t>.</a:t>
            </a:r>
          </a:p>
          <a:p>
            <a:r>
              <a:rPr lang="tr-TR" dirty="0"/>
              <a:t>3 diskten oluşan </a:t>
            </a:r>
            <a:r>
              <a:rPr lang="tr-TR" dirty="0" smtClean="0"/>
              <a:t>RAID-0</a:t>
            </a:r>
          </a:p>
          <a:p>
            <a:endParaRPr lang="tr-TR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215649"/>
            <a:ext cx="4430929" cy="242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79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RAID-0 (Şeritli) Birimi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Veri 3 diske paylaştırılarak yazılır, yani yazma hızı 3 kat daha fazla </a:t>
            </a:r>
            <a:r>
              <a:rPr lang="tr-TR" dirty="0" smtClean="0"/>
              <a:t>artar.</a:t>
            </a:r>
          </a:p>
          <a:p>
            <a:r>
              <a:rPr lang="tr-TR" dirty="0" smtClean="0"/>
              <a:t>Ancak herhangi </a:t>
            </a:r>
            <a:r>
              <a:rPr lang="tr-TR" dirty="0"/>
              <a:t>bir diskte sorun olması durumda veri anlamını </a:t>
            </a:r>
            <a:r>
              <a:rPr lang="tr-TR" dirty="0" smtClean="0"/>
              <a:t>yitirir.</a:t>
            </a:r>
          </a:p>
          <a:p>
            <a:r>
              <a:rPr lang="tr-TR" dirty="0"/>
              <a:t>Çünkü sorun olan </a:t>
            </a:r>
            <a:r>
              <a:rPr lang="tr-TR" dirty="0" smtClean="0"/>
              <a:t>diskteki veri </a:t>
            </a:r>
            <a:r>
              <a:rPr lang="tr-TR" dirty="0"/>
              <a:t>kaybolduğunda veri bütünlüğü </a:t>
            </a:r>
            <a:r>
              <a:rPr lang="tr-TR" dirty="0" smtClean="0"/>
              <a:t>bozulacaktır</a:t>
            </a:r>
          </a:p>
          <a:p>
            <a:r>
              <a:rPr lang="tr-TR" dirty="0"/>
              <a:t>Disk boyutunu büyütmek için </a:t>
            </a:r>
            <a:r>
              <a:rPr lang="tr-TR" dirty="0" smtClean="0"/>
              <a:t>kullanılır.</a:t>
            </a:r>
          </a:p>
          <a:p>
            <a:r>
              <a:rPr lang="tr-TR" dirty="0"/>
              <a:t>Kullanılan disklerinin boyutlarının eşit olması gerekir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1289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RAID-1 (Yansıma) Birimi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RAID-1 birimi oluşturabilmeniz için en 2 dinamik </a:t>
            </a:r>
            <a:r>
              <a:rPr lang="tr-TR" dirty="0" smtClean="0"/>
              <a:t>diskiniz olması gerekir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/>
              <a:t>RAID-1 genellikle sistem dosyalarının yedeklerini tutmak için </a:t>
            </a:r>
            <a:r>
              <a:rPr lang="tr-TR" dirty="0" smtClean="0"/>
              <a:t>kullanılır</a:t>
            </a:r>
          </a:p>
          <a:p>
            <a:r>
              <a:rPr lang="tr-TR" dirty="0" smtClean="0"/>
              <a:t>Disk boyutunu </a:t>
            </a:r>
            <a:r>
              <a:rPr lang="tr-TR" dirty="0"/>
              <a:t>genişletmede yardımcı </a:t>
            </a:r>
            <a:r>
              <a:rPr lang="tr-TR" dirty="0" smtClean="0"/>
              <a:t>olmaz</a:t>
            </a:r>
          </a:p>
          <a:p>
            <a:r>
              <a:rPr lang="tr-TR" dirty="0"/>
              <a:t>Yazma hızı yaklaşık %50 </a:t>
            </a:r>
            <a:r>
              <a:rPr lang="tr-TR" dirty="0" smtClean="0"/>
              <a:t>düşer.</a:t>
            </a:r>
          </a:p>
          <a:p>
            <a:r>
              <a:rPr lang="tr-TR" dirty="0"/>
              <a:t>Fakat </a:t>
            </a:r>
            <a:r>
              <a:rPr lang="tr-TR" dirty="0" smtClean="0"/>
              <a:t>disklerin birinde </a:t>
            </a:r>
            <a:r>
              <a:rPr lang="tr-TR" dirty="0"/>
              <a:t>herhangi bir sorun olduğunda diğeri kaldığı yerden devam eder, veri kaybı yaşanmaz</a:t>
            </a:r>
            <a:endParaRPr lang="tr-TR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49820"/>
            <a:ext cx="1944216" cy="148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26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RAID-5 (Dağıtılmış) Birimi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veri 3 diske </a:t>
            </a:r>
            <a:r>
              <a:rPr lang="tr-TR" dirty="0" smtClean="0"/>
              <a:t>paylaştırılıyor.</a:t>
            </a:r>
          </a:p>
          <a:p>
            <a:r>
              <a:rPr lang="tr-TR" dirty="0"/>
              <a:t>Disk kapasitesi 2 </a:t>
            </a:r>
            <a:r>
              <a:rPr lang="tr-TR" dirty="0" smtClean="0"/>
              <a:t>katına çıkmasına </a:t>
            </a:r>
            <a:r>
              <a:rPr lang="tr-TR" dirty="0"/>
              <a:t>rağmen veri 3 diske dağıtıldığı için yazma hızı 3 katına </a:t>
            </a:r>
            <a:r>
              <a:rPr lang="tr-TR" dirty="0" smtClean="0"/>
              <a:t>çıkıyor.</a:t>
            </a:r>
          </a:p>
          <a:p>
            <a:r>
              <a:rPr lang="tr-TR" dirty="0"/>
              <a:t>Diskin bir </a:t>
            </a:r>
            <a:r>
              <a:rPr lang="tr-TR" dirty="0" smtClean="0"/>
              <a:t>kısmını diğer </a:t>
            </a:r>
            <a:r>
              <a:rPr lang="tr-TR" dirty="0"/>
              <a:t>disklerdeki veriler için </a:t>
            </a:r>
            <a:r>
              <a:rPr lang="tr-TR" dirty="0" smtClean="0"/>
              <a:t>ayırıyor.</a:t>
            </a:r>
          </a:p>
          <a:p>
            <a:r>
              <a:rPr lang="tr-TR" dirty="0"/>
              <a:t>Örneğin Disk 1’deki verilerin yarısını sıkıştırarak </a:t>
            </a:r>
            <a:r>
              <a:rPr lang="tr-TR" dirty="0" smtClean="0"/>
              <a:t>Disk 2’ye </a:t>
            </a:r>
            <a:r>
              <a:rPr lang="tr-TR" dirty="0"/>
              <a:t>diğer yarısını ise Disk3’e </a:t>
            </a:r>
            <a:r>
              <a:rPr lang="tr-TR" dirty="0" smtClean="0"/>
              <a:t>koyuyor.</a:t>
            </a:r>
          </a:p>
          <a:p>
            <a:r>
              <a:rPr lang="tr-TR" dirty="0"/>
              <a:t>Disk1’de sorun olması durumunda Disk 2 ve </a:t>
            </a:r>
            <a:r>
              <a:rPr lang="tr-TR" dirty="0" smtClean="0"/>
              <a:t>Disk 3’te </a:t>
            </a:r>
            <a:r>
              <a:rPr lang="tr-TR" dirty="0"/>
              <a:t>bulunan Disk1’e ait veriler kullanılarak veri kaybı önlenmiş olur</a:t>
            </a:r>
            <a:r>
              <a:rPr lang="tr-TR" dirty="0" smtClean="0"/>
              <a:t>.</a:t>
            </a:r>
          </a:p>
          <a:p>
            <a:r>
              <a:rPr lang="tr-TR" dirty="0"/>
              <a:t>Arızalı diski </a:t>
            </a:r>
            <a:r>
              <a:rPr lang="tr-TR" dirty="0" smtClean="0"/>
              <a:t>söküp yerine </a:t>
            </a:r>
            <a:r>
              <a:rPr lang="tr-TR" dirty="0"/>
              <a:t>yeni disk takıp </a:t>
            </a:r>
            <a:r>
              <a:rPr lang="tr-TR" dirty="0" err="1"/>
              <a:t>RAID’i</a:t>
            </a:r>
            <a:r>
              <a:rPr lang="tr-TR" dirty="0"/>
              <a:t> tekrar oluşturduğumuzda aynı şekilde çalışmaya devam eder.</a:t>
            </a:r>
          </a:p>
        </p:txBody>
      </p:sp>
    </p:spTree>
    <p:extLst>
      <p:ext uri="{BB962C8B-B14F-4D97-AF65-F5344CB8AC3E}">
        <p14:creationId xmlns:p14="http://schemas.microsoft.com/office/powerpoint/2010/main" val="428995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RAID-5 (Dağıtılmış) Birimi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RAID-5 birimi oluşturabilmeniz için en az üç (en fazla 32</a:t>
            </a:r>
            <a:r>
              <a:rPr lang="tr-TR" dirty="0" smtClean="0"/>
              <a:t>) dinamik </a:t>
            </a:r>
            <a:r>
              <a:rPr lang="tr-TR" dirty="0"/>
              <a:t>diskiniz olması gerekir</a:t>
            </a:r>
            <a:r>
              <a:rPr lang="tr-TR" dirty="0" smtClean="0"/>
              <a:t>.</a:t>
            </a:r>
          </a:p>
          <a:p>
            <a:r>
              <a:rPr lang="tr-TR" dirty="0"/>
              <a:t>RAID-5 birimleri, birim için yalnızca bir ek disk maliyetiyle hataya </a:t>
            </a:r>
            <a:r>
              <a:rPr lang="tr-TR" dirty="0" smtClean="0"/>
              <a:t>dayanıklılık sağlar.</a:t>
            </a:r>
          </a:p>
          <a:p>
            <a:r>
              <a:rPr lang="tr-TR" dirty="0"/>
              <a:t>Örneğin, bir RAID-5 birimi oluşturmak için 10 GB’lik üç disk </a:t>
            </a:r>
            <a:r>
              <a:rPr lang="tr-TR" dirty="0" smtClean="0"/>
              <a:t>kullanırsanız </a:t>
            </a:r>
            <a:r>
              <a:rPr lang="fi-FI" dirty="0" smtClean="0"/>
              <a:t>birimin</a:t>
            </a:r>
            <a:r>
              <a:rPr lang="tr-TR" dirty="0" smtClean="0"/>
              <a:t> </a:t>
            </a:r>
            <a:r>
              <a:rPr lang="fi-FI" dirty="0" smtClean="0"/>
              <a:t>kapasitesi </a:t>
            </a:r>
            <a:r>
              <a:rPr lang="fi-FI" dirty="0"/>
              <a:t>20 GB </a:t>
            </a:r>
            <a:r>
              <a:rPr lang="fi-FI" dirty="0" smtClean="0"/>
              <a:t>olur</a:t>
            </a:r>
            <a:endParaRPr lang="tr-TR" dirty="0" smtClean="0"/>
          </a:p>
          <a:p>
            <a:r>
              <a:rPr lang="tr-TR" dirty="0"/>
              <a:t>Kalan 10 GB eşlik için </a:t>
            </a:r>
            <a:r>
              <a:rPr lang="tr-TR" dirty="0" smtClean="0"/>
              <a:t>kullanılır.</a:t>
            </a:r>
          </a:p>
          <a:p>
            <a:r>
              <a:rPr lang="tr-TR" dirty="0"/>
              <a:t>RAID-5 birimleri uzatılamaz </a:t>
            </a:r>
            <a:r>
              <a:rPr lang="tr-TR" dirty="0" smtClean="0"/>
              <a:t>veya yansıtılamaz</a:t>
            </a:r>
            <a:r>
              <a:rPr lang="tr-TR" dirty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9083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NTFS Dosya </a:t>
            </a:r>
            <a:r>
              <a:rPr lang="tr-TR" dirty="0" err="1" smtClean="0"/>
              <a:t>Sist</a:t>
            </a:r>
            <a:r>
              <a:rPr lang="tr-TR" dirty="0" smtClean="0"/>
              <a:t>. Avantajları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Disk sınırı: Hangi kullanıcının ne kadar disk kullanabileceğini </a:t>
            </a:r>
            <a:r>
              <a:rPr lang="tr-TR" dirty="0" smtClean="0"/>
              <a:t>ayarlanabilir.</a:t>
            </a:r>
          </a:p>
          <a:p>
            <a:r>
              <a:rPr lang="tr-TR" dirty="0"/>
              <a:t>Disk boyutu : Toplam 2TB (</a:t>
            </a:r>
            <a:r>
              <a:rPr lang="tr-TR" dirty="0" err="1"/>
              <a:t>Tera</a:t>
            </a:r>
            <a:r>
              <a:rPr lang="tr-TR" dirty="0"/>
              <a:t> bayta) disk boyutunu </a:t>
            </a:r>
            <a:r>
              <a:rPr lang="tr-TR" dirty="0" smtClean="0"/>
              <a:t>destekler.</a:t>
            </a:r>
          </a:p>
          <a:p>
            <a:r>
              <a:rPr lang="tr-TR" dirty="0"/>
              <a:t>Şifreleme ve sıkıştırma: Kullanılmayan dosyaların sıkıştırılmasını ve gizli </a:t>
            </a:r>
            <a:r>
              <a:rPr lang="tr-TR" dirty="0" smtClean="0"/>
              <a:t>dosyaların şifrelenmesini </a:t>
            </a:r>
            <a:r>
              <a:rPr lang="tr-TR" dirty="0"/>
              <a:t>sağlar. Şifrelenen dosyayı sadece o kullanıcı </a:t>
            </a:r>
            <a:r>
              <a:rPr lang="tr-TR" dirty="0" smtClean="0"/>
              <a:t>açar.</a:t>
            </a:r>
          </a:p>
          <a:p>
            <a:r>
              <a:rPr lang="tr-TR" dirty="0"/>
              <a:t>Küme boyutu : 4K’lık küme boyutu kullanılabilir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90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RAID-5 (Dağıtılmış) Birimi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36912"/>
            <a:ext cx="866416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40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ve Dinamik Diskler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Temel disk, birincil bölümleri, genişletilmiş bölümleri veya mantıksal </a:t>
            </a:r>
            <a:r>
              <a:rPr lang="tr-TR" dirty="0" smtClean="0"/>
              <a:t>sürücüleri içeren </a:t>
            </a:r>
            <a:r>
              <a:rPr lang="tr-TR" dirty="0"/>
              <a:t>fiziksel bir disktir</a:t>
            </a:r>
            <a:r>
              <a:rPr lang="tr-TR" dirty="0" smtClean="0"/>
              <a:t>.</a:t>
            </a:r>
          </a:p>
          <a:p>
            <a:r>
              <a:rPr lang="tr-TR" dirty="0"/>
              <a:t>Temel disklerdeki bölümlere ve mantıksal sürücülere temel </a:t>
            </a:r>
            <a:r>
              <a:rPr lang="tr-TR" dirty="0" smtClean="0"/>
              <a:t>birim denir.</a:t>
            </a:r>
          </a:p>
          <a:p>
            <a:r>
              <a:rPr lang="tr-TR" dirty="0"/>
              <a:t>Temel bir diskte oluşturabileceğiniz bölümlerin sayısı, diskin bölüm stiline </a:t>
            </a:r>
            <a:r>
              <a:rPr lang="tr-TR" dirty="0" smtClean="0"/>
              <a:t>bağlıdır</a:t>
            </a:r>
          </a:p>
          <a:p>
            <a:r>
              <a:rPr lang="tr-TR" dirty="0"/>
              <a:t>Ana önyükleme kaydı (MBR) disklerinde, disk başına en çok dört birincil bölüm veya </a:t>
            </a:r>
            <a:r>
              <a:rPr lang="tr-TR" dirty="0" smtClean="0"/>
              <a:t>üç birincil </a:t>
            </a:r>
            <a:r>
              <a:rPr lang="tr-TR" dirty="0"/>
              <a:t>bölüm ve bir genişletilmiş bölüm oluşturabilirsiniz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2338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ve Dinamik Diskler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Temel disk, birincil bölümleri, genişletilmiş bölümleri veya mantıksal </a:t>
            </a:r>
            <a:r>
              <a:rPr lang="tr-TR" dirty="0" smtClean="0"/>
              <a:t>sürücüleri içeren </a:t>
            </a:r>
            <a:r>
              <a:rPr lang="tr-TR" dirty="0"/>
              <a:t>fiziksel bir disktir</a:t>
            </a:r>
            <a:r>
              <a:rPr lang="tr-TR" dirty="0" smtClean="0"/>
              <a:t>.</a:t>
            </a:r>
          </a:p>
          <a:p>
            <a:r>
              <a:rPr lang="tr-TR" dirty="0"/>
              <a:t>Temel disklerdeki bölümlere ve mantıksal sürücülere temel </a:t>
            </a:r>
            <a:r>
              <a:rPr lang="tr-TR" dirty="0" smtClean="0"/>
              <a:t>birim denir.</a:t>
            </a:r>
          </a:p>
          <a:p>
            <a:r>
              <a:rPr lang="tr-TR" dirty="0"/>
              <a:t>Temel bir diskte oluşturabileceğiniz bölümlerin sayısı, diskin bölüm stiline </a:t>
            </a:r>
            <a:r>
              <a:rPr lang="tr-TR" dirty="0" smtClean="0"/>
              <a:t>bağlıdır</a:t>
            </a:r>
          </a:p>
          <a:p>
            <a:r>
              <a:rPr lang="tr-TR" dirty="0"/>
              <a:t>Ana önyükleme kaydı (MBR) disklerinde, disk başına en çok dört birincil bölüm veya </a:t>
            </a:r>
            <a:r>
              <a:rPr lang="tr-TR" dirty="0" smtClean="0"/>
              <a:t>üç birincil </a:t>
            </a:r>
            <a:r>
              <a:rPr lang="tr-TR" dirty="0"/>
              <a:t>bölüm ve bir genişletilmiş bölüm </a:t>
            </a:r>
            <a:r>
              <a:rPr lang="tr-TR" dirty="0" smtClean="0"/>
              <a:t>oluşturabilirsiniz.</a:t>
            </a:r>
          </a:p>
          <a:p>
            <a:r>
              <a:rPr lang="tr-TR" dirty="0"/>
              <a:t>Genişletilmiş bölüm </a:t>
            </a:r>
            <a:r>
              <a:rPr lang="tr-TR" dirty="0" smtClean="0"/>
              <a:t>içinde sınırsız </a:t>
            </a:r>
            <a:r>
              <a:rPr lang="tr-TR" dirty="0"/>
              <a:t>sayıda mantıksal sürücü oluşturabilirsiniz.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3111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ve Dinamik Diskler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Dinamik diskler, birden çok diske dağıtılmış (dağıtılmış ve şeritli birimler) ve </a:t>
            </a:r>
            <a:r>
              <a:rPr lang="tr-TR" dirty="0" smtClean="0"/>
              <a:t>hataya dayanıklı </a:t>
            </a:r>
            <a:r>
              <a:rPr lang="tr-TR" dirty="0"/>
              <a:t>birimler (yansıtma ve RAID-5 birimleri) oluşturabilme gibi, temel </a:t>
            </a:r>
            <a:r>
              <a:rPr lang="tr-TR" dirty="0" smtClean="0"/>
              <a:t>disklerin sağlamadığı </a:t>
            </a:r>
            <a:r>
              <a:rPr lang="tr-TR" dirty="0"/>
              <a:t>özellikler sağlar</a:t>
            </a:r>
            <a:r>
              <a:rPr lang="tr-TR" dirty="0" smtClean="0"/>
              <a:t>.</a:t>
            </a:r>
          </a:p>
          <a:p>
            <a:r>
              <a:rPr lang="tr-TR" dirty="0"/>
              <a:t>Dinamik disklerdeki birimlerin tümü dinamik birimler </a:t>
            </a:r>
            <a:r>
              <a:rPr lang="tr-TR" dirty="0" smtClean="0"/>
              <a:t>olarak bilinir. </a:t>
            </a:r>
            <a:r>
              <a:rPr lang="tr-TR" dirty="0"/>
              <a:t>Beş tür dinamik birim vardır</a:t>
            </a:r>
            <a:r>
              <a:rPr lang="tr-TR" dirty="0" smtClean="0"/>
              <a:t>:</a:t>
            </a:r>
          </a:p>
          <a:p>
            <a:pPr lvl="1"/>
            <a:r>
              <a:rPr lang="tr-TR" dirty="0"/>
              <a:t>basit</a:t>
            </a:r>
            <a:r>
              <a:rPr lang="tr-TR" dirty="0" smtClean="0"/>
              <a:t>,</a:t>
            </a:r>
          </a:p>
          <a:p>
            <a:pPr lvl="1"/>
            <a:r>
              <a:rPr lang="tr-TR" dirty="0"/>
              <a:t>dağıtılmış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şeritli, </a:t>
            </a:r>
            <a:endParaRPr lang="tr-TR" dirty="0" smtClean="0"/>
          </a:p>
          <a:p>
            <a:pPr lvl="1"/>
            <a:r>
              <a:rPr lang="tr-TR" dirty="0" smtClean="0"/>
              <a:t>yansıtılmış </a:t>
            </a:r>
          </a:p>
          <a:p>
            <a:pPr lvl="1"/>
            <a:r>
              <a:rPr lang="tr-TR" dirty="0" smtClean="0"/>
              <a:t>RAID-5</a:t>
            </a:r>
          </a:p>
          <a:p>
            <a:r>
              <a:rPr lang="tr-TR" dirty="0" smtClean="0"/>
              <a:t>Yansıtılmış </a:t>
            </a:r>
            <a:r>
              <a:rPr lang="tr-TR" dirty="0"/>
              <a:t>ve RAID-5 birimleri hataya dayanıklıdır ve yalnızca Windows 2000 Server,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5590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Temel Disklerde Mantıksal Sürücü Oluşturmak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36577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Genişletilmiş bölümde mantıksal sürücü tanımlamak için Disk </a:t>
            </a:r>
            <a:r>
              <a:rPr lang="tr-TR" dirty="0" smtClean="0"/>
              <a:t>Management bölümünde </a:t>
            </a:r>
            <a:r>
              <a:rPr lang="tr-TR" dirty="0"/>
              <a:t>aşağıdaki adımları izleyebilirsiniz</a:t>
            </a:r>
            <a:endParaRPr lang="tr-T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96952"/>
            <a:ext cx="6552728" cy="386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93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Temel Disklerde Mantıksal Sürücü Oluşturmak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Disk Management bölümünde </a:t>
            </a:r>
            <a:r>
              <a:rPr lang="tr-TR" dirty="0" err="1"/>
              <a:t>Graphical</a:t>
            </a:r>
            <a:r>
              <a:rPr lang="tr-TR" dirty="0"/>
              <a:t> </a:t>
            </a:r>
            <a:r>
              <a:rPr lang="tr-TR" dirty="0" err="1"/>
              <a:t>View</a:t>
            </a:r>
            <a:r>
              <a:rPr lang="tr-TR" dirty="0"/>
              <a:t> kısmında </a:t>
            </a:r>
            <a:r>
              <a:rPr lang="tr-TR" dirty="0" err="1"/>
              <a:t>Free</a:t>
            </a:r>
            <a:r>
              <a:rPr lang="tr-TR" dirty="0"/>
              <a:t> Space </a:t>
            </a:r>
            <a:r>
              <a:rPr lang="tr-TR" dirty="0" smtClean="0"/>
              <a:t>olarak işaretlenmiş </a:t>
            </a:r>
            <a:r>
              <a:rPr lang="tr-TR" dirty="0"/>
              <a:t>bir alanı sağ </a:t>
            </a:r>
            <a:r>
              <a:rPr lang="tr-TR" dirty="0" err="1"/>
              <a:t>tılayarak</a:t>
            </a:r>
            <a:r>
              <a:rPr lang="tr-TR" dirty="0"/>
              <a:t> New </a:t>
            </a:r>
            <a:r>
              <a:rPr lang="tr-TR" dirty="0" err="1"/>
              <a:t>Partition’ı</a:t>
            </a:r>
            <a:r>
              <a:rPr lang="tr-TR" dirty="0"/>
              <a:t> seçiniz. New </a:t>
            </a:r>
            <a:r>
              <a:rPr lang="tr-TR" dirty="0" err="1"/>
              <a:t>Partition</a:t>
            </a:r>
            <a:r>
              <a:rPr lang="tr-TR" dirty="0"/>
              <a:t> </a:t>
            </a:r>
            <a:r>
              <a:rPr lang="tr-TR" dirty="0" err="1"/>
              <a:t>Wizard’ı</a:t>
            </a:r>
            <a:r>
              <a:rPr lang="tr-TR" dirty="0"/>
              <a:t> </a:t>
            </a:r>
            <a:r>
              <a:rPr lang="tr-TR" dirty="0" smtClean="0"/>
              <a:t>başlatıp </a:t>
            </a:r>
            <a:r>
              <a:rPr lang="tr-TR" dirty="0" err="1" smtClean="0"/>
              <a:t>Next’i</a:t>
            </a:r>
            <a:r>
              <a:rPr lang="tr-TR" dirty="0" smtClean="0"/>
              <a:t> </a:t>
            </a:r>
            <a:r>
              <a:rPr lang="tr-TR" dirty="0"/>
              <a:t>seçiniz</a:t>
            </a:r>
            <a:r>
              <a:rPr lang="tr-TR" dirty="0" smtClean="0"/>
              <a:t>.</a:t>
            </a:r>
          </a:p>
          <a:p>
            <a:r>
              <a:rPr lang="tr-TR" dirty="0"/>
              <a:t>Bölüm olarak </a:t>
            </a:r>
            <a:r>
              <a:rPr lang="tr-TR" dirty="0" err="1"/>
              <a:t>Logical</a:t>
            </a:r>
            <a:r>
              <a:rPr lang="tr-TR" dirty="0"/>
              <a:t> Drive seçeneğini seçerek </a:t>
            </a:r>
            <a:r>
              <a:rPr lang="tr-TR" dirty="0" err="1"/>
              <a:t>Next’i</a:t>
            </a:r>
            <a:r>
              <a:rPr lang="tr-TR" dirty="0"/>
              <a:t> seçiniz</a:t>
            </a:r>
            <a:r>
              <a:rPr lang="tr-TR" dirty="0" smtClean="0"/>
              <a:t>.</a:t>
            </a:r>
          </a:p>
          <a:p>
            <a:r>
              <a:rPr lang="tr-TR" dirty="0"/>
              <a:t>Bir sürücü harfi veya yolu atamak için </a:t>
            </a:r>
            <a:r>
              <a:rPr lang="tr-TR" dirty="0" err="1"/>
              <a:t>Assing</a:t>
            </a:r>
            <a:r>
              <a:rPr lang="tr-TR" dirty="0"/>
              <a:t> Drive </a:t>
            </a:r>
            <a:r>
              <a:rPr lang="tr-TR" dirty="0" err="1"/>
              <a:t>Letter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Path</a:t>
            </a:r>
            <a:r>
              <a:rPr lang="tr-TR" dirty="0"/>
              <a:t> </a:t>
            </a:r>
            <a:r>
              <a:rPr lang="tr-TR" dirty="0" smtClean="0"/>
              <a:t>sayfasını kullanınız.</a:t>
            </a:r>
          </a:p>
          <a:p>
            <a:r>
              <a:rPr lang="tr-TR" dirty="0"/>
              <a:t>Sürücü harfi veya yol atamadan bölümü oluşturmak istiyorsanız, Do Not </a:t>
            </a:r>
            <a:r>
              <a:rPr lang="tr-TR" dirty="0" err="1" smtClean="0"/>
              <a:t>Assing</a:t>
            </a:r>
            <a:r>
              <a:rPr lang="tr-TR" dirty="0" smtClean="0"/>
              <a:t> A </a:t>
            </a:r>
            <a:r>
              <a:rPr lang="tr-TR" dirty="0"/>
              <a:t>Drive </a:t>
            </a:r>
            <a:r>
              <a:rPr lang="tr-TR" dirty="0" err="1"/>
              <a:t>Letter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Drive </a:t>
            </a:r>
            <a:r>
              <a:rPr lang="tr-TR" dirty="0" err="1"/>
              <a:t>Path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seçeneğinini</a:t>
            </a:r>
            <a:r>
              <a:rPr lang="tr-TR" dirty="0"/>
              <a:t> seçerek </a:t>
            </a:r>
            <a:r>
              <a:rPr lang="tr-TR" dirty="0" err="1"/>
              <a:t>Next</a:t>
            </a:r>
            <a:r>
              <a:rPr lang="tr-TR" dirty="0"/>
              <a:t> butonuna </a:t>
            </a:r>
            <a:r>
              <a:rPr lang="tr-TR" dirty="0" smtClean="0"/>
              <a:t>tıklayınız.</a:t>
            </a:r>
          </a:p>
          <a:p>
            <a:r>
              <a:rPr lang="tr-TR" dirty="0"/>
              <a:t>Biçimlendirme seçenekleri için Format </a:t>
            </a:r>
            <a:r>
              <a:rPr lang="tr-TR" dirty="0" err="1"/>
              <a:t>Partition</a:t>
            </a:r>
            <a:r>
              <a:rPr lang="tr-TR" dirty="0"/>
              <a:t> sayfasını kullanınız veya bölümü </a:t>
            </a:r>
            <a:r>
              <a:rPr lang="tr-TR" dirty="0" smtClean="0"/>
              <a:t>daha sonra </a:t>
            </a:r>
            <a:r>
              <a:rPr lang="tr-TR" dirty="0"/>
              <a:t>biçimlendirmeyi seçip </a:t>
            </a:r>
            <a:r>
              <a:rPr lang="tr-TR" dirty="0" err="1"/>
              <a:t>Next’i</a:t>
            </a:r>
            <a:r>
              <a:rPr lang="tr-TR" dirty="0"/>
              <a:t> tıklayınız</a:t>
            </a:r>
            <a:r>
              <a:rPr lang="tr-TR" dirty="0" smtClean="0"/>
              <a:t>.</a:t>
            </a:r>
          </a:p>
          <a:p>
            <a:r>
              <a:rPr lang="tr-TR" dirty="0"/>
              <a:t>Belirlediğiniz seçenekler son sayfada görüntülenir. Yaptığınız seçenekler </a:t>
            </a:r>
            <a:r>
              <a:rPr lang="tr-TR" dirty="0" smtClean="0"/>
              <a:t>doğruysa </a:t>
            </a:r>
            <a:r>
              <a:rPr lang="tr-TR" dirty="0" err="1" smtClean="0"/>
              <a:t>Finish</a:t>
            </a:r>
            <a:r>
              <a:rPr lang="tr-TR" dirty="0" smtClean="0"/>
              <a:t> </a:t>
            </a:r>
            <a:r>
              <a:rPr lang="tr-TR" dirty="0"/>
              <a:t>butonuna tıklayınız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6782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Temel Disklerde Mantıksal Sürücüyü ya da Birimi Biçimlendirmek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r>
              <a:rPr lang="tr-TR" dirty="0"/>
              <a:t>Biçimlendirme yapılmadan birincil bölüm, mantıksal sürücü </a:t>
            </a:r>
            <a:r>
              <a:rPr lang="tr-TR" dirty="0" smtClean="0"/>
              <a:t>kullanılamaz.</a:t>
            </a:r>
          </a:p>
          <a:p>
            <a:r>
              <a:rPr lang="tr-TR" dirty="0"/>
              <a:t>Biçimlendirme, dosya ve klasörlerle çalışmak için gereken dosya yapılarını </a:t>
            </a:r>
            <a:r>
              <a:rPr lang="tr-TR" dirty="0" smtClean="0"/>
              <a:t>oluşturur.</a:t>
            </a:r>
          </a:p>
          <a:p>
            <a:r>
              <a:rPr lang="tr-TR" dirty="0"/>
              <a:t>Biçimlendirmeyi mantıksal sürücüyü temizlemek veya içindeki bilgileri silmek </a:t>
            </a:r>
            <a:r>
              <a:rPr lang="tr-TR" dirty="0" smtClean="0"/>
              <a:t>içinde kullanabilirsiniz.</a:t>
            </a:r>
          </a:p>
          <a:p>
            <a:r>
              <a:rPr lang="tr-TR" dirty="0"/>
              <a:t>Disk </a:t>
            </a:r>
            <a:r>
              <a:rPr lang="tr-TR" dirty="0" err="1"/>
              <a:t>Management’ta</a:t>
            </a:r>
            <a:r>
              <a:rPr lang="tr-TR" dirty="0"/>
              <a:t>, biçimlendirmek istediğiniz mantıksal sürücüyü sağ </a:t>
            </a:r>
            <a:r>
              <a:rPr lang="tr-TR" dirty="0" smtClean="0"/>
              <a:t>tuşla seçip </a:t>
            </a:r>
            <a:r>
              <a:rPr lang="tr-TR" dirty="0"/>
              <a:t>format seçeneğini seçiniz.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3894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ül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ü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99</TotalTime>
  <Words>1363</Words>
  <Application>Microsoft Office PowerPoint</Application>
  <PresentationFormat>Ekran Gösterisi (4:3)</PresentationFormat>
  <Paragraphs>127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Modül</vt:lpstr>
      <vt:lpstr>DOSYA SİSTEMİ ve DİSK KÜMELEME (RAID)</vt:lpstr>
      <vt:lpstr>DOSYA SİSTEMİ</vt:lpstr>
      <vt:lpstr>NTFS Dosya Sist. Avantajları</vt:lpstr>
      <vt:lpstr>Temel ve Dinamik Diskler</vt:lpstr>
      <vt:lpstr>Temel ve Dinamik Diskler</vt:lpstr>
      <vt:lpstr>Temel ve Dinamik Diskler</vt:lpstr>
      <vt:lpstr>Temel Disklerde Mantıksal Sürücü Oluşturmak</vt:lpstr>
      <vt:lpstr>Temel Disklerde Mantıksal Sürücü Oluşturmak</vt:lpstr>
      <vt:lpstr>Temel Disklerde Mantıksal Sürücüyü ya da Birimi Biçimlendirmek</vt:lpstr>
      <vt:lpstr>Temel Disklerde Mantıksal Sürücüyü ya da Birimi Biçimlendirmek</vt:lpstr>
      <vt:lpstr>Temel Disklerde Mantıksal Sürücüyü ya da Birimi Biçimlendirmek</vt:lpstr>
      <vt:lpstr>Temel Disklerde Mantıksal Sürücüyü ya da Birimi Biçimlendirmek</vt:lpstr>
      <vt:lpstr>Temel Disklerde Mantıksal Sürücüyü ya da Birimi Biçimlendirmek</vt:lpstr>
      <vt:lpstr>Sürücü Harflerini Yapılandırmak</vt:lpstr>
      <vt:lpstr>Sürücü Harflerini Yapılandırmak</vt:lpstr>
      <vt:lpstr>Sürücü Harflerini Yapılandırmak</vt:lpstr>
      <vt:lpstr>Sürücü Harflerini Yapılandırmak</vt:lpstr>
      <vt:lpstr>Sürücü Harflerini Yapılandırmak</vt:lpstr>
      <vt:lpstr>Bir Mantıksal Sürücüyü ya da Birimi Silmek</vt:lpstr>
      <vt:lpstr>Bir Mantıksal Sürücüyü ya da Birimi Silmek</vt:lpstr>
      <vt:lpstr>RAID</vt:lpstr>
      <vt:lpstr>RAID</vt:lpstr>
      <vt:lpstr>RAID</vt:lpstr>
      <vt:lpstr>RAID</vt:lpstr>
      <vt:lpstr>RAID-0 (Şeritli) Birimi</vt:lpstr>
      <vt:lpstr>RAID-0 (Şeritli) Birimi</vt:lpstr>
      <vt:lpstr>RAID-1 (Yansıma) Birimi</vt:lpstr>
      <vt:lpstr>RAID-5 (Dağıtılmış) Birimi</vt:lpstr>
      <vt:lpstr>RAID-5 (Dağıtılmış) Birimi</vt:lpstr>
      <vt:lpstr>RAID-5 (Dağıtılmış) Birimi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DOSYA SİSTEMİ ve DİSK KÜMELEME (RAID)</dc:title>
  <dc:creator>umit</dc:creator>
  <cp:lastModifiedBy>umit</cp:lastModifiedBy>
  <cp:revision>56</cp:revision>
  <dcterms:created xsi:type="dcterms:W3CDTF">2012-10-18T14:57:27Z</dcterms:created>
  <dcterms:modified xsi:type="dcterms:W3CDTF">2012-10-18T16:39:04Z</dcterms:modified>
</cp:coreProperties>
</file>